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0" r:id="rId4"/>
    <p:sldId id="270" r:id="rId5"/>
    <p:sldId id="267" r:id="rId6"/>
    <p:sldId id="258" r:id="rId7"/>
    <p:sldId id="259" r:id="rId8"/>
    <p:sldId id="266" r:id="rId9"/>
    <p:sldId id="265" r:id="rId10"/>
    <p:sldId id="264" r:id="rId11"/>
    <p:sldId id="262" r:id="rId12"/>
    <p:sldId id="263" r:id="rId13"/>
    <p:sldId id="268" r:id="rId14"/>
    <p:sldId id="269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68"/>
    <p:restoredTop sz="93333"/>
  </p:normalViewPr>
  <p:slideViewPr>
    <p:cSldViewPr snapToGrid="0">
      <p:cViewPr varScale="1">
        <p:scale>
          <a:sx n="109" d="100"/>
          <a:sy n="109" d="100"/>
        </p:scale>
        <p:origin x="184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EEAF70-021D-8048-BE9A-12DFF4D4DB9A}" type="datetimeFigureOut">
              <a:rPr lang="en-US" smtClean="0"/>
              <a:t>11/1/24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1E7AB-27DD-5D49-95D9-B3E8FBF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53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worldbank.github.io</a:t>
            </a:r>
            <a:r>
              <a:rPr lang="en-US" dirty="0"/>
              <a:t>/</a:t>
            </a:r>
            <a:r>
              <a:rPr lang="en-US" dirty="0" err="1"/>
              <a:t>OpenNightLights</a:t>
            </a:r>
            <a:r>
              <a:rPr lang="en-US" dirty="0"/>
              <a:t>/tutorials/mod1_1_introduction_to_remote_sensing.html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452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www.spglobal.com</a:t>
            </a:r>
            <a:r>
              <a:rPr lang="en-US" dirty="0"/>
              <a:t>/market-intelligence/</a:t>
            </a:r>
            <a:r>
              <a:rPr lang="en-US" dirty="0" err="1"/>
              <a:t>en</a:t>
            </a:r>
            <a:r>
              <a:rPr lang="en-US" dirty="0"/>
              <a:t>/news-insights/research/how-nighttime-lights-illuminate-economic-activity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325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www.spglobal.com</a:t>
            </a:r>
            <a:r>
              <a:rPr lang="en-US" dirty="0"/>
              <a:t>/market-intelligence/</a:t>
            </a:r>
            <a:r>
              <a:rPr lang="en-US" dirty="0" err="1"/>
              <a:t>en</a:t>
            </a:r>
            <a:r>
              <a:rPr lang="en-US" dirty="0"/>
              <a:t>/news-insights/research/how-nighttime-lights-illuminate-economic-activity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861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www.spglobal.com</a:t>
            </a:r>
            <a:r>
              <a:rPr lang="en-US" dirty="0"/>
              <a:t>/market-intelligence/</a:t>
            </a:r>
            <a:r>
              <a:rPr lang="en-US" dirty="0" err="1"/>
              <a:t>en</a:t>
            </a:r>
            <a:r>
              <a:rPr lang="en-US" dirty="0"/>
              <a:t>/news-insights/research/how-nighttime-lights-illuminate-economic-activity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731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www.spglobal.com</a:t>
            </a:r>
            <a:r>
              <a:rPr lang="en-US" dirty="0"/>
              <a:t>/market-intelligence/</a:t>
            </a:r>
            <a:r>
              <a:rPr lang="en-US" dirty="0" err="1"/>
              <a:t>en</a:t>
            </a:r>
            <a:r>
              <a:rPr lang="en-US" dirty="0"/>
              <a:t>/news-insights/research/how-nighttime-lights-illuminate-economic-activity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3885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eogdata.mines.edu</a:t>
            </a:r>
            <a:r>
              <a:rPr lang="en-US" dirty="0"/>
              <a:t>/products/</a:t>
            </a:r>
            <a:r>
              <a:rPr lang="en-US" dirty="0" err="1"/>
              <a:t>dmsp</a:t>
            </a:r>
            <a:r>
              <a:rPr lang="en-US" dirty="0"/>
              <a:t>/#</a:t>
            </a:r>
            <a:r>
              <a:rPr lang="en-US" dirty="0" err="1"/>
              <a:t>dvnl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788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eogdata.mines.edu</a:t>
            </a:r>
            <a:r>
              <a:rPr lang="en-US" dirty="0"/>
              <a:t>/products/</a:t>
            </a:r>
            <a:r>
              <a:rPr lang="en-US" dirty="0" err="1"/>
              <a:t>dmsp</a:t>
            </a:r>
            <a:r>
              <a:rPr lang="en-US" dirty="0"/>
              <a:t>/#</a:t>
            </a:r>
            <a:r>
              <a:rPr lang="en-US" dirty="0" err="1"/>
              <a:t>dvnl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936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news.climate.columbia.edu</a:t>
            </a:r>
            <a:r>
              <a:rPr lang="en-US" dirty="0"/>
              <a:t>/2013/11/11/night-time-lights-illuminate-trends-in-urbanization/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623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www.spglobal.com</a:t>
            </a:r>
            <a:r>
              <a:rPr lang="en-US" dirty="0"/>
              <a:t>/market-intelligence/</a:t>
            </a:r>
            <a:r>
              <a:rPr lang="en-US" dirty="0" err="1"/>
              <a:t>en</a:t>
            </a:r>
            <a:r>
              <a:rPr lang="en-US" dirty="0"/>
              <a:t>/news-insights/research/how-nighttime-lights-illuminate-economic-activity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004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www.spglobal.com</a:t>
            </a:r>
            <a:r>
              <a:rPr lang="en-US" dirty="0"/>
              <a:t>/market-intelligence/</a:t>
            </a:r>
            <a:r>
              <a:rPr lang="en-US" dirty="0" err="1"/>
              <a:t>en</a:t>
            </a:r>
            <a:r>
              <a:rPr lang="en-US" dirty="0"/>
              <a:t>/news-insights/research/how-nighttime-lights-illuminate-economic-activity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127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www.spglobal.com</a:t>
            </a:r>
            <a:r>
              <a:rPr lang="en-US" dirty="0"/>
              <a:t>/market-intelligence/</a:t>
            </a:r>
            <a:r>
              <a:rPr lang="en-US" dirty="0" err="1"/>
              <a:t>en</a:t>
            </a:r>
            <a:r>
              <a:rPr lang="en-US" dirty="0"/>
              <a:t>/news-insights/research/how-nighttime-lights-illuminate-economic-activity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19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www.spglobal.com</a:t>
            </a:r>
            <a:r>
              <a:rPr lang="en-US" dirty="0"/>
              <a:t>/market-intelligence/</a:t>
            </a:r>
            <a:r>
              <a:rPr lang="en-US" dirty="0" err="1"/>
              <a:t>en</a:t>
            </a:r>
            <a:r>
              <a:rPr lang="en-US" dirty="0"/>
              <a:t>/news-insights/research/how-nighttime-lights-illuminate-economic-activity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2912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www.spglobal.com</a:t>
            </a:r>
            <a:r>
              <a:rPr lang="en-US" dirty="0"/>
              <a:t>/market-intelligence/</a:t>
            </a:r>
            <a:r>
              <a:rPr lang="en-US" dirty="0" err="1"/>
              <a:t>en</a:t>
            </a:r>
            <a:r>
              <a:rPr lang="en-US" dirty="0"/>
              <a:t>/news-insights/research/how-nighttime-lights-illuminate-economic-activity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1E7AB-27DD-5D49-95D9-B3E8FBF8B2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37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216E4-AB3B-72C6-964C-312A0C03D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D81361-37F2-5B28-E89A-ADA990F884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Helvetica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62550-7876-FEB0-7D0D-0385F37EE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0D0F4-8C66-B318-27EA-048C993DE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D44AC-05AE-0CD9-7530-B9C186BD0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000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67F28-B834-92D9-B89D-BEA5811CB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6C849-1DD5-5973-6BF0-0D60263F18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7D89F-5F62-CB0C-8D6E-2BE3CE795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019AB-0253-20BE-070E-6E961C8FA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B9F1B-BE09-7C76-EE5B-CCD5D265D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83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41CED0-200E-116F-49ED-965D55968C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1E165-BF62-20E7-93E0-B736C2593B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298F4-42A0-541E-518F-A80407F40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C8755C-8B37-BC1E-4F63-D5CFD8F28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93225-E93B-A07D-426B-54EDFB630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68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9767F-0424-4F5E-D16F-393648110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281D5-D81E-183B-DC84-660F9165C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  <a:lvl2pPr>
              <a:defRPr>
                <a:latin typeface="Helvetica" pitchFamily="2" charset="0"/>
              </a:defRPr>
            </a:lvl2pPr>
            <a:lvl3pPr>
              <a:defRPr>
                <a:latin typeface="Helvetica" pitchFamily="2" charset="0"/>
              </a:defRPr>
            </a:lvl3pPr>
            <a:lvl4pPr>
              <a:defRPr>
                <a:latin typeface="Helvetica" pitchFamily="2" charset="0"/>
              </a:defRPr>
            </a:lvl4pPr>
            <a:lvl5pPr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83737-4A3C-72A9-807F-76F4C1A2E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00DF8-31D7-E7DE-8CC4-F1D7293BD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01C0E-DDD1-BC25-AB7E-494187099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96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A8D87-6DCE-548B-EAAD-402B17013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855C0-F564-557B-1198-5804BE808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C6AE8-30D5-F666-D733-E23504AE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0F80F-F620-CD63-E72C-6A221A026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7A808-1000-DD41-C468-8CCE8F81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96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F8F0A-6B6A-EBA4-0B46-3C95BD8F1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D9E61-10AE-DBE4-670F-E4DCD2DD4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Helvetica" pitchFamily="2" charset="0"/>
              </a:defRPr>
            </a:lvl1pPr>
            <a:lvl2pPr>
              <a:defRPr>
                <a:latin typeface="Helvetica" pitchFamily="2" charset="0"/>
              </a:defRPr>
            </a:lvl2pPr>
            <a:lvl3pPr>
              <a:defRPr>
                <a:latin typeface="Helvetica" pitchFamily="2" charset="0"/>
              </a:defRPr>
            </a:lvl3pPr>
            <a:lvl4pPr>
              <a:defRPr>
                <a:latin typeface="Helvetica" pitchFamily="2" charset="0"/>
              </a:defRPr>
            </a:lvl4pPr>
            <a:lvl5pPr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D08169-FC98-47CD-C1A4-9C824A88F9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Helvetica" pitchFamily="2" charset="0"/>
              </a:defRPr>
            </a:lvl1pPr>
            <a:lvl2pPr>
              <a:defRPr>
                <a:latin typeface="Helvetica" pitchFamily="2" charset="0"/>
              </a:defRPr>
            </a:lvl2pPr>
            <a:lvl3pPr>
              <a:defRPr>
                <a:latin typeface="Helvetica" pitchFamily="2" charset="0"/>
              </a:defRPr>
            </a:lvl3pPr>
            <a:lvl4pPr>
              <a:defRPr>
                <a:latin typeface="Helvetica" pitchFamily="2" charset="0"/>
              </a:defRPr>
            </a:lvl4pPr>
            <a:lvl5pPr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11249D-286C-21E1-4A1C-A03AD50F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5B3547-F193-51A5-1807-99A42AD03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99400-4FAA-3575-8726-5F4AD809B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06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B082E-F648-44CC-99E8-E7D340882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A2D0C-B1DD-F5A6-914A-1A28C595D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F0FB01-A19F-299C-4D16-6AB979A4FF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46954-DB03-6965-365C-BCD901439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8D4A34-7F71-060F-934C-52DEB5D6BE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06CAF6-4B84-3E51-DAA9-98C47C99F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51B9F9-B104-74C6-D978-FDCC58216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D3213C-1E95-18F1-AF06-D3CD7F2A6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997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9081B-680B-1BE7-DEC6-26C7CDF82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998E18-E782-4025-4A84-4F406C156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8BBE74-CA92-CB6E-C578-6D3B59FD7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0386C-69A9-C2B8-CFF1-5A46FEA06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715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DC3DC5-0377-889D-3897-FA735D38F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1FE7D7-1555-B877-C112-EE0E43581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67615-AD34-A033-890D-55679B719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843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19970-E2A7-787F-E913-F65D7C9C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E23B2-CA12-6D38-4A76-F735B3F70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28930-C3A2-ADFA-5511-014A0EEC66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638047-4EC3-934B-54BA-4212BAB96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25CEC-D86B-6C2E-1929-EB4D0BC39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AA299B-87FB-B9C7-8A84-3816B7CF7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87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ABDEF-67AE-5DD4-ED5B-2148A2D41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64E19D-5AE0-AE37-63A6-4031C13B24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CF4E10-9D30-3F5A-7876-CAEA6D20A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DCDF67-81C5-B56F-BF7D-EE337A4F8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AD157-3F92-1F8F-B75B-B682222A0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23C886-90DB-BB02-B4F9-2CF939AA1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763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755B91-FDEF-29C7-FE63-9127B4A89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948C2-9FA2-EB0C-8E4B-E0BA7EAAD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01E57-8C8E-6A67-E81A-A3EB45EF66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F7100-A507-5742-B2EE-D8AFB7C3AF44}" type="datetimeFigureOut">
              <a:rPr lang="en-US" smtClean="0"/>
              <a:t>11/1/24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79CDF-0734-F660-069D-245E53EB16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F3589-86E7-2744-4329-FBEEB788B6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D0FAB-500D-504D-9168-4B2C24882B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65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pglobal.com/market-intelligence/en/news-insights/research/how-nighttime-lights-illuminate-economic-activity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global.com/market-intelligence/en/news-insights/research/how-nighttime-lights-illuminate-economic-activit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global.com/market-intelligence/en/news-insights/research/how-nighttime-lights-illuminate-economic-activit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ogdata.mines.edu/products/dmsp/" TargetMode="External"/><Relationship Id="rId4" Type="http://schemas.openxmlformats.org/officeDocument/2006/relationships/hyperlink" Target="https://developers.google.com/earth-engine/datasets/catalog/NOAA_DMSP-OLS_NIGHTTIME_LIGHT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www.sciencedirect.com/science/article/abs/pii/S0034425797000461" TargetMode="External"/><Relationship Id="rId7" Type="http://schemas.openxmlformats.org/officeDocument/2006/relationships/hyperlink" Target="https://www.pnas.org/doi/10.1073/pnas.1017031108#sec-5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eaweb.org/articles?id=10.1257/aer.102.2.994" TargetMode="External"/><Relationship Id="rId5" Type="http://schemas.openxmlformats.org/officeDocument/2006/relationships/hyperlink" Target="https://www.tandfonline.com/doi/full/10.1080/01431160903261005" TargetMode="External"/><Relationship Id="rId4" Type="http://schemas.openxmlformats.org/officeDocument/2006/relationships/hyperlink" Target="https://www.tandfonline.com/doi/full/10.1080/01431160802430693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hedocs.worldbank.org/en/doc/350051528721174623-0050022018/original/Nightlights.pdf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plos.org/plosone/article?id=10.1371/journal.pone.0139779#sec015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plos.org/plosone/article?id=10.1371/journal.pone.0139779#sec015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ciencedirect.com/science/article/abs/pii/S0305750X1400255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86456D-883E-C8C3-CD8A-36DA628D5B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82" t="3634" b="327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968C3C-69F4-FFE7-E7C8-BCFE997686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0"/>
            <a:ext cx="9144000" cy="1481137"/>
          </a:xfrm>
        </p:spPr>
        <p:txBody>
          <a:bodyPr>
            <a:normAutofit/>
          </a:bodyPr>
          <a:lstStyle/>
          <a:p>
            <a:pPr algn="r"/>
            <a:r>
              <a:rPr lang="en-US" sz="50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Helvetica" pitchFamily="2" charset="0"/>
              </a:rPr>
              <a:t>Nighttime Lights for Economic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B49C78-4948-CDDD-87F9-6FBC285BDF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3100" y="1425154"/>
            <a:ext cx="5168900" cy="487362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Rob Marty, Data Scientist (DECDI)</a:t>
            </a:r>
          </a:p>
        </p:txBody>
      </p:sp>
    </p:spTree>
    <p:extLst>
      <p:ext uri="{BB962C8B-B14F-4D97-AF65-F5344CB8AC3E}">
        <p14:creationId xmlns:p14="http://schemas.microsoft.com/office/powerpoint/2010/main" val="2146896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947366B-B1AE-47D7-836D-65EE8C7A85E3}"/>
              </a:ext>
            </a:extLst>
          </p:cNvPr>
          <p:cNvSpPr txBox="1"/>
          <p:nvPr/>
        </p:nvSpPr>
        <p:spPr>
          <a:xfrm>
            <a:off x="0" y="1714688"/>
            <a:ext cx="4891313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</a:rPr>
              <a:t>More luminosity than expected given population in </a:t>
            </a:r>
            <a:r>
              <a:rPr lang="en-US" sz="2200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key border crossing locations with large cargo infrastructure &amp; manufacturing activities</a:t>
            </a:r>
          </a:p>
          <a:p>
            <a:endParaRPr lang="en-US" sz="2200" b="1" dirty="0">
              <a:solidFill>
                <a:schemeClr val="accent2">
                  <a:lumMod val="75000"/>
                </a:schemeClr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</a:rPr>
              <a:t>Strong NTL in key supply chain &amp; industry nodes, such as ports &amp; oil/gas facilities</a:t>
            </a:r>
          </a:p>
          <a:p>
            <a:endParaRPr lang="en-US" sz="22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</a:rPr>
              <a:t>Less luminosity than expected given population in poorer locations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606"/>
            <a:ext cx="12192000" cy="10156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How does nighttime lights capture economic activity?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2FBA93-9E94-04AD-E262-844585E682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1313" y="1854893"/>
            <a:ext cx="7182183" cy="42131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A37252-9641-7372-1946-76272937791D}"/>
              </a:ext>
            </a:extLst>
          </p:cNvPr>
          <p:cNvSpPr txBox="1"/>
          <p:nvPr/>
        </p:nvSpPr>
        <p:spPr>
          <a:xfrm>
            <a:off x="208699" y="839230"/>
            <a:ext cx="1186479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>
                <a:latin typeface="Helvetica" pitchFamily="2" charset="0"/>
              </a:rPr>
              <a:t>Analysis of Mexican municipalities (article from </a:t>
            </a:r>
            <a:r>
              <a:rPr lang="en-US" sz="2200" i="1" dirty="0">
                <a:latin typeface="Helvetica" pitchFamily="2" charset="0"/>
                <a:hlinkClick r:id="rId4"/>
              </a:rPr>
              <a:t>Hugo Foster &amp; Marie </a:t>
            </a:r>
            <a:r>
              <a:rPr lang="en-US" sz="2200" i="1" dirty="0" err="1">
                <a:latin typeface="Helvetica" pitchFamily="2" charset="0"/>
                <a:hlinkClick r:id="rId4"/>
              </a:rPr>
              <a:t>Lechler</a:t>
            </a:r>
            <a:r>
              <a:rPr lang="en-US" sz="2200" i="1" dirty="0">
                <a:latin typeface="Helvetica" pitchFamily="2" charset="0"/>
                <a:hlinkClick r:id="rId4"/>
              </a:rPr>
              <a:t>, 2022</a:t>
            </a:r>
            <a:r>
              <a:rPr lang="en-US" sz="2200" i="1" dirty="0">
                <a:latin typeface="Helvetica" pitchFamily="2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716029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947366B-B1AE-47D7-836D-65EE8C7A85E3}"/>
              </a:ext>
            </a:extLst>
          </p:cNvPr>
          <p:cNvSpPr txBox="1"/>
          <p:nvPr/>
        </p:nvSpPr>
        <p:spPr>
          <a:xfrm>
            <a:off x="208699" y="2757179"/>
            <a:ext cx="418259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latin typeface="Helvetica" pitchFamily="2" charset="0"/>
              </a:rPr>
              <a:t>Within Juarez-El Paso, more nighttime lights</a:t>
            </a:r>
          </a:p>
          <a:p>
            <a:endParaRPr lang="en-US" sz="23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Helvetica" pitchFamily="2" charset="0"/>
              </a:rPr>
              <a:t>Around border crossings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Helvetica" pitchFamily="2" charset="0"/>
              </a:rPr>
              <a:t>Transportation terminals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latin typeface="Helvetica" pitchFamily="2" charset="0"/>
              </a:rPr>
              <a:t>Manufacturing sites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606"/>
            <a:ext cx="12192000" cy="10156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How does nighttime lights capture economic activity?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A37252-9641-7372-1946-76272937791D}"/>
              </a:ext>
            </a:extLst>
          </p:cNvPr>
          <p:cNvSpPr txBox="1"/>
          <p:nvPr/>
        </p:nvSpPr>
        <p:spPr>
          <a:xfrm>
            <a:off x="208699" y="839230"/>
            <a:ext cx="1186479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>
                <a:latin typeface="Helvetica" pitchFamily="2" charset="0"/>
              </a:rPr>
              <a:t>Analysis of Mexican municipalities (article from </a:t>
            </a:r>
            <a:r>
              <a:rPr lang="en-US" sz="2200" i="1" dirty="0">
                <a:latin typeface="Helvetica" pitchFamily="2" charset="0"/>
                <a:hlinkClick r:id="rId3"/>
              </a:rPr>
              <a:t>Hugo Foster &amp; Marie </a:t>
            </a:r>
            <a:r>
              <a:rPr lang="en-US" sz="2200" i="1" dirty="0" err="1">
                <a:latin typeface="Helvetica" pitchFamily="2" charset="0"/>
                <a:hlinkClick r:id="rId3"/>
              </a:rPr>
              <a:t>Lechler</a:t>
            </a:r>
            <a:r>
              <a:rPr lang="en-US" sz="2200" i="1" dirty="0">
                <a:latin typeface="Helvetica" pitchFamily="2" charset="0"/>
                <a:hlinkClick r:id="rId3"/>
              </a:rPr>
              <a:t>, 2022</a:t>
            </a:r>
            <a:r>
              <a:rPr lang="en-US" sz="2200" i="1" dirty="0">
                <a:latin typeface="Helvetica" pitchFamily="2" charset="0"/>
              </a:rPr>
              <a:t>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D2C3D1-8874-F79C-4DEC-E202BE92F3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7013" y="1824118"/>
            <a:ext cx="71247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71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947366B-B1AE-47D7-836D-65EE8C7A85E3}"/>
              </a:ext>
            </a:extLst>
          </p:cNvPr>
          <p:cNvSpPr txBox="1"/>
          <p:nvPr/>
        </p:nvSpPr>
        <p:spPr>
          <a:xfrm>
            <a:off x="208699" y="1559994"/>
            <a:ext cx="514396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</a:rPr>
              <a:t>States with more NTL tend to have higher economic output</a:t>
            </a:r>
          </a:p>
          <a:p>
            <a:endParaRPr lang="en-US" sz="22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</a:rPr>
              <a:t>Mexico City (Distrito Federal) is outlier; high NTL within cities can be generated by assets with varying relevance to economic activity: factories, stadiums, housing</a:t>
            </a:r>
          </a:p>
          <a:p>
            <a:endParaRPr lang="en-US" sz="22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“Luminosity data is less likely to be useful where local economies are based around service industries that emit less light compared to manufacturing”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606"/>
            <a:ext cx="12192000" cy="10156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How does nighttime lights capture economic activity?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A37252-9641-7372-1946-76272937791D}"/>
              </a:ext>
            </a:extLst>
          </p:cNvPr>
          <p:cNvSpPr txBox="1"/>
          <p:nvPr/>
        </p:nvSpPr>
        <p:spPr>
          <a:xfrm>
            <a:off x="208699" y="839230"/>
            <a:ext cx="1186479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>
                <a:latin typeface="Helvetica" pitchFamily="2" charset="0"/>
              </a:rPr>
              <a:t>Analysis of Mexican municipalities (article from </a:t>
            </a:r>
            <a:r>
              <a:rPr lang="en-US" sz="2200" i="1" dirty="0">
                <a:latin typeface="Helvetica" pitchFamily="2" charset="0"/>
                <a:hlinkClick r:id="rId3"/>
              </a:rPr>
              <a:t>Hugo Foster &amp; Marie </a:t>
            </a:r>
            <a:r>
              <a:rPr lang="en-US" sz="2200" i="1" dirty="0" err="1">
                <a:latin typeface="Helvetica" pitchFamily="2" charset="0"/>
                <a:hlinkClick r:id="rId3"/>
              </a:rPr>
              <a:t>Lechler</a:t>
            </a:r>
            <a:r>
              <a:rPr lang="en-US" sz="2200" i="1" dirty="0">
                <a:latin typeface="Helvetica" pitchFamily="2" charset="0"/>
                <a:hlinkClick r:id="rId3"/>
              </a:rPr>
              <a:t>, 2022</a:t>
            </a:r>
            <a:r>
              <a:rPr lang="en-US" sz="2200" i="1" dirty="0">
                <a:latin typeface="Helvetica" pitchFamily="2" charset="0"/>
              </a:rPr>
              <a:t>)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72996A-4D34-ACE5-36F5-9C5CB6A34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4660" y="2080130"/>
            <a:ext cx="6538837" cy="379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33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606"/>
            <a:ext cx="12192000" cy="10156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/>
              <a:t>Beyond nighttime lights: indicators using nighttime lights and other data sources</a:t>
            </a:r>
          </a:p>
        </p:txBody>
      </p:sp>
    </p:spTree>
    <p:extLst>
      <p:ext uri="{BB962C8B-B14F-4D97-AF65-F5344CB8AC3E}">
        <p14:creationId xmlns:p14="http://schemas.microsoft.com/office/powerpoint/2010/main" val="2630175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606"/>
            <a:ext cx="12192000" cy="10156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Night Light Development Index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E04302-C2D5-0F41-99DF-3FB75CC75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0" y="1441450"/>
            <a:ext cx="7772400" cy="282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24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606"/>
            <a:ext cx="12192000" cy="10156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How to compare NTL with GDP -&gt; per capita?</a:t>
            </a:r>
          </a:p>
        </p:txBody>
      </p:sp>
    </p:spTree>
    <p:extLst>
      <p:ext uri="{BB962C8B-B14F-4D97-AF65-F5344CB8AC3E}">
        <p14:creationId xmlns:p14="http://schemas.microsoft.com/office/powerpoint/2010/main" val="2472570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606"/>
            <a:ext cx="12192000" cy="10156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Cloud cover</a:t>
            </a:r>
          </a:p>
        </p:txBody>
      </p:sp>
    </p:spTree>
    <p:extLst>
      <p:ext uri="{BB962C8B-B14F-4D97-AF65-F5344CB8AC3E}">
        <p14:creationId xmlns:p14="http://schemas.microsoft.com/office/powerpoint/2010/main" val="3383919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D9945-A56B-0D07-1A86-905A3C01A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845110" cy="1325563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DCF81-A5B0-2D4C-A976-CB1D79215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45110" cy="4351338"/>
          </a:xfrm>
        </p:spPr>
        <p:txBody>
          <a:bodyPr/>
          <a:lstStyle/>
          <a:p>
            <a:r>
              <a:rPr lang="en-US" dirty="0"/>
              <a:t>What can nighttime lights measure?</a:t>
            </a:r>
          </a:p>
          <a:p>
            <a:r>
              <a:rPr lang="en-US" dirty="0"/>
              <a:t>Nighttime lights data sources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2F090B-71C5-E090-4E57-76FE3842A8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278"/>
          <a:stretch/>
        </p:blipFill>
        <p:spPr>
          <a:xfrm>
            <a:off x="6683310" y="1225550"/>
            <a:ext cx="467049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860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66663"/>
          </a:xfrm>
        </p:spPr>
        <p:txBody>
          <a:bodyPr>
            <a:normAutofit/>
          </a:bodyPr>
          <a:lstStyle/>
          <a:p>
            <a:r>
              <a:rPr lang="en-US" b="1" dirty="0"/>
              <a:t>Nighttime Lights Data Sources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BB230D-8F60-D3DD-8DED-857F88855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5145" y="1540973"/>
            <a:ext cx="7356855" cy="459501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6836AC5-F1D5-B864-81BA-60A36FA80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580" y="1540972"/>
            <a:ext cx="4484915" cy="5317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u="sng" dirty="0"/>
              <a:t>Details</a:t>
            </a:r>
          </a:p>
          <a:p>
            <a:r>
              <a:rPr lang="en-US" sz="2200" dirty="0"/>
              <a:t>Original series from 1992-2013; extended to 2018</a:t>
            </a:r>
          </a:p>
          <a:p>
            <a:r>
              <a:rPr lang="en-US" sz="2200" dirty="0"/>
              <a:t>Different satellites; requires calibrating across satellites</a:t>
            </a:r>
          </a:p>
          <a:p>
            <a:r>
              <a:rPr lang="en-US" sz="2200" dirty="0"/>
              <a:t>Resolution: 30 arc second (~1km at equator)</a:t>
            </a:r>
          </a:p>
          <a:p>
            <a:r>
              <a:rPr lang="en-US" sz="2200" dirty="0"/>
              <a:t>Monthly and annual data publicly available</a:t>
            </a:r>
          </a:p>
          <a:p>
            <a:endParaRPr lang="en-US" sz="2200" dirty="0"/>
          </a:p>
          <a:p>
            <a:pPr marL="0" indent="0">
              <a:buNone/>
            </a:pPr>
            <a:r>
              <a:rPr lang="en-US" sz="2200" u="sng" dirty="0"/>
              <a:t>Where to Get Data</a:t>
            </a:r>
          </a:p>
          <a:p>
            <a:r>
              <a:rPr lang="en-US" sz="2200" dirty="0">
                <a:hlinkClick r:id="rId4"/>
              </a:rPr>
              <a:t>Google Earth Engine</a:t>
            </a:r>
            <a:endParaRPr lang="en-US" sz="2200" dirty="0"/>
          </a:p>
          <a:p>
            <a:r>
              <a:rPr lang="en-US" sz="2200" dirty="0">
                <a:hlinkClick r:id="rId5"/>
              </a:rPr>
              <a:t>Colorado School of Mines</a:t>
            </a:r>
            <a:endParaRPr lang="en-US" sz="2200" dirty="0"/>
          </a:p>
          <a:p>
            <a:endParaRPr lang="en-US" sz="2200" b="1" dirty="0"/>
          </a:p>
          <a:p>
            <a:endParaRPr lang="en-US" sz="2200" dirty="0"/>
          </a:p>
          <a:p>
            <a:endParaRPr lang="en-US" sz="2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8DB90E-3D38-882A-5EB6-EA4ABD360237}"/>
              </a:ext>
            </a:extLst>
          </p:cNvPr>
          <p:cNvSpPr txBox="1"/>
          <p:nvPr/>
        </p:nvSpPr>
        <p:spPr>
          <a:xfrm>
            <a:off x="0" y="928136"/>
            <a:ext cx="678749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/>
              <a:t>Defense Meteorological Satellite Program (DMSP)</a:t>
            </a:r>
          </a:p>
        </p:txBody>
      </p:sp>
    </p:spTree>
    <p:extLst>
      <p:ext uri="{BB962C8B-B14F-4D97-AF65-F5344CB8AC3E}">
        <p14:creationId xmlns:p14="http://schemas.microsoft.com/office/powerpoint/2010/main" val="1251135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66663"/>
          </a:xfrm>
        </p:spPr>
        <p:txBody>
          <a:bodyPr>
            <a:normAutofit/>
          </a:bodyPr>
          <a:lstStyle/>
          <a:p>
            <a:r>
              <a:rPr lang="en-US" b="1" dirty="0"/>
              <a:t>Nighttime Lights Data Sources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6836AC5-F1D5-B864-81BA-60A36FA80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" y="1876482"/>
            <a:ext cx="44849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u="sng" dirty="0"/>
              <a:t>Details</a:t>
            </a:r>
          </a:p>
          <a:p>
            <a:r>
              <a:rPr lang="en-US" sz="2200" dirty="0"/>
              <a:t>2012 through present</a:t>
            </a:r>
          </a:p>
          <a:p>
            <a:r>
              <a:rPr lang="en-US" sz="2200" dirty="0"/>
              <a:t>Resolution: 500 meters</a:t>
            </a:r>
          </a:p>
          <a:p>
            <a:r>
              <a:rPr lang="en-US" sz="2200" dirty="0"/>
              <a:t>Daily, monthly, and annual data publicly available</a:t>
            </a:r>
          </a:p>
          <a:p>
            <a:endParaRPr lang="en-US" sz="2200" dirty="0"/>
          </a:p>
          <a:p>
            <a:pPr marL="0" indent="0">
              <a:buNone/>
            </a:pPr>
            <a:r>
              <a:rPr lang="en-US" sz="2200" u="sng" dirty="0"/>
              <a:t>Where to get data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/>
          </a:p>
          <a:p>
            <a:endParaRPr lang="en-US" sz="2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8DB90E-3D38-882A-5EB6-EA4ABD360237}"/>
              </a:ext>
            </a:extLst>
          </p:cNvPr>
          <p:cNvSpPr txBox="1"/>
          <p:nvPr/>
        </p:nvSpPr>
        <p:spPr>
          <a:xfrm>
            <a:off x="0" y="928136"/>
            <a:ext cx="93036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Visible Infrared Imaging Radiometer Suite (VIIRS)</a:t>
            </a:r>
          </a:p>
        </p:txBody>
      </p:sp>
    </p:spTree>
    <p:extLst>
      <p:ext uri="{BB962C8B-B14F-4D97-AF65-F5344CB8AC3E}">
        <p14:creationId xmlns:p14="http://schemas.microsoft.com/office/powerpoint/2010/main" val="457244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947366B-B1AE-47D7-836D-65EE8C7A85E3}"/>
              </a:ext>
            </a:extLst>
          </p:cNvPr>
          <p:cNvSpPr txBox="1"/>
          <p:nvPr/>
        </p:nvSpPr>
        <p:spPr>
          <a:xfrm>
            <a:off x="127280" y="2036311"/>
            <a:ext cx="5411873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Helvetica" pitchFamily="2" charset="0"/>
              </a:rPr>
              <a:t>Identify extents of urban areas [see </a:t>
            </a:r>
            <a:r>
              <a:rPr lang="en-US" sz="2500" dirty="0">
                <a:latin typeface="Helvetica" pitchFamily="2" charset="0"/>
                <a:hlinkClick r:id="rId3"/>
              </a:rPr>
              <a:t>here</a:t>
            </a:r>
            <a:r>
              <a:rPr lang="en-US" sz="2500" dirty="0">
                <a:latin typeface="Helvetica" pitchFamily="2" charset="0"/>
              </a:rPr>
              <a:t>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Helvetica" pitchFamily="2" charset="0"/>
              </a:rPr>
              <a:t>Estimate urban population size and density [see </a:t>
            </a:r>
            <a:r>
              <a:rPr lang="en-US" sz="2500" dirty="0">
                <a:latin typeface="Helvetica" pitchFamily="2" charset="0"/>
                <a:hlinkClick r:id="rId4"/>
              </a:rPr>
              <a:t>here</a:t>
            </a:r>
            <a:r>
              <a:rPr lang="en-US" sz="2500" dirty="0">
                <a:latin typeface="Helvetica" pitchFamily="2" charset="0"/>
              </a:rPr>
              <a:t>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Helvetica" pitchFamily="2" charset="0"/>
              </a:rPr>
              <a:t>Measure electricity use, energy consumption, and GHG emissions [</a:t>
            </a:r>
            <a:r>
              <a:rPr lang="en-US" sz="2500" dirty="0">
                <a:latin typeface="Helvetica" pitchFamily="2" charset="0"/>
                <a:hlinkClick r:id="rId5"/>
              </a:rPr>
              <a:t>here</a:t>
            </a:r>
            <a:r>
              <a:rPr lang="en-US" sz="2500" dirty="0">
                <a:latin typeface="Helvetica" pitchFamily="2" charset="0"/>
              </a:rPr>
              <a:t>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500" dirty="0">
                <a:latin typeface="Helvetica" pitchFamily="2" charset="0"/>
              </a:rPr>
              <a:t>Proxy for economic activity / GDP [see </a:t>
            </a:r>
            <a:r>
              <a:rPr lang="en-US" sz="2500" dirty="0">
                <a:latin typeface="Helvetica" pitchFamily="2" charset="0"/>
                <a:hlinkClick r:id="rId6"/>
              </a:rPr>
              <a:t>here</a:t>
            </a:r>
            <a:r>
              <a:rPr lang="en-US" sz="2500" dirty="0">
                <a:latin typeface="Helvetica" pitchFamily="2" charset="0"/>
              </a:rPr>
              <a:t> and </a:t>
            </a:r>
            <a:r>
              <a:rPr lang="en-US" sz="2500" dirty="0">
                <a:latin typeface="Helvetica" pitchFamily="2" charset="0"/>
                <a:hlinkClick r:id="rId7"/>
              </a:rPr>
              <a:t>here</a:t>
            </a:r>
            <a:r>
              <a:rPr lang="en-US" sz="2500" dirty="0">
                <a:latin typeface="Helvetica" pitchFamily="2" charset="0"/>
              </a:rPr>
              <a:t>]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666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How has nighttime lights been used to capture human activity?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B01E08-4948-88AE-590E-38D1436BCB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1260" y="737341"/>
            <a:ext cx="4677509" cy="605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53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D9945-A56B-0D07-1A86-905A3C01A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4937"/>
            <a:ext cx="12192000" cy="866516"/>
          </a:xfrm>
        </p:spPr>
        <p:txBody>
          <a:bodyPr>
            <a:normAutofit/>
          </a:bodyPr>
          <a:lstStyle/>
          <a:p>
            <a:r>
              <a:rPr lang="en-US" b="1" dirty="0"/>
              <a:t>Nighttime lights &amp; economic activity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BBC0EF-9860-DB0B-6DD7-B77FBDF01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988215"/>
            <a:ext cx="5511800" cy="3429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BF234C-B11C-F0C9-8056-C2DB4F9334E8}"/>
              </a:ext>
            </a:extLst>
          </p:cNvPr>
          <p:cNvSpPr txBox="1"/>
          <p:nvPr/>
        </p:nvSpPr>
        <p:spPr>
          <a:xfrm>
            <a:off x="6498772" y="5417215"/>
            <a:ext cx="5109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latin typeface="Helvetica" pitchFamily="2" charset="0"/>
              </a:rPr>
              <a:t>American Economic Review, 2012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24FEF6-5558-DEAF-B0EA-038A63E0F2E4}"/>
              </a:ext>
            </a:extLst>
          </p:cNvPr>
          <p:cNvSpPr txBox="1"/>
          <p:nvPr/>
        </p:nvSpPr>
        <p:spPr>
          <a:xfrm>
            <a:off x="250372" y="2210595"/>
            <a:ext cx="510902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>
                <a:latin typeface="Helvetica" pitchFamily="2" charset="0"/>
              </a:rPr>
              <a:t>American Economic Review, 2012</a:t>
            </a:r>
          </a:p>
        </p:txBody>
      </p:sp>
    </p:spTree>
    <p:extLst>
      <p:ext uri="{BB962C8B-B14F-4D97-AF65-F5344CB8AC3E}">
        <p14:creationId xmlns:p14="http://schemas.microsoft.com/office/powerpoint/2010/main" val="2083436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79557B74-8773-EE38-ACB8-61FEFCD12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8639" y="1429104"/>
            <a:ext cx="7963361" cy="5428896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2F776DB-58FE-7387-F69A-A5021D7E6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56396" y="0"/>
            <a:ext cx="5616404" cy="1572301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22658B5-D04E-83C0-9383-DF51DBED6880}"/>
              </a:ext>
            </a:extLst>
          </p:cNvPr>
          <p:cNvSpPr txBox="1"/>
          <p:nvPr/>
        </p:nvSpPr>
        <p:spPr>
          <a:xfrm>
            <a:off x="-93305" y="3983410"/>
            <a:ext cx="40980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latin typeface="Helvetica" pitchFamily="2" charset="0"/>
              </a:rPr>
              <a:t>Luis Martinez (2018) </a:t>
            </a:r>
            <a:r>
              <a:rPr lang="en-US" sz="2000" dirty="0">
                <a:latin typeface="Helvetica" pitchFamily="2" charset="0"/>
                <a:hlinkClick r:id="rId4"/>
              </a:rPr>
              <a:t>How Much Should We Trust the Dictator’s GDP Estimates?</a:t>
            </a:r>
            <a:endParaRPr lang="en-US" sz="2000" dirty="0">
              <a:latin typeface="Helvetica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47366B-B1AE-47D7-836D-65EE8C7A85E3}"/>
              </a:ext>
            </a:extLst>
          </p:cNvPr>
          <p:cNvSpPr txBox="1"/>
          <p:nvPr/>
        </p:nvSpPr>
        <p:spPr>
          <a:xfrm>
            <a:off x="111212" y="1572301"/>
            <a:ext cx="389349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Helvetica" pitchFamily="2" charset="0"/>
              </a:rPr>
              <a:t>Study compares growth rate in country-level NTL &amp; GDP</a:t>
            </a:r>
          </a:p>
          <a:p>
            <a:endParaRPr lang="en-US" sz="2100" b="1" dirty="0">
              <a:latin typeface="Helvetica" pitchFamily="2" charset="0"/>
            </a:endParaRPr>
          </a:p>
          <a:p>
            <a:r>
              <a:rPr lang="en-US" sz="2100" dirty="0">
                <a:latin typeface="Helvetica" pitchFamily="2" charset="0"/>
              </a:rPr>
              <a:t>Less free countries = larger discrepancies</a:t>
            </a:r>
          </a:p>
        </p:txBody>
      </p:sp>
    </p:spTree>
    <p:extLst>
      <p:ext uri="{BB962C8B-B14F-4D97-AF65-F5344CB8AC3E}">
        <p14:creationId xmlns:p14="http://schemas.microsoft.com/office/powerpoint/2010/main" val="885045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606"/>
            <a:ext cx="12192000" cy="10156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How does nighttime lights capture economic activity?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152C48-49A6-CF28-8A6D-EDDC0CEE56D4}"/>
              </a:ext>
            </a:extLst>
          </p:cNvPr>
          <p:cNvSpPr txBox="1"/>
          <p:nvPr/>
        </p:nvSpPr>
        <p:spPr>
          <a:xfrm>
            <a:off x="4959668" y="1459230"/>
            <a:ext cx="701765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i="1" dirty="0">
                <a:solidFill>
                  <a:srgbClr val="202020"/>
                </a:solidFill>
                <a:latin typeface="Helvetica" pitchFamily="2" charset="0"/>
              </a:rPr>
              <a:t>“[N]</a:t>
            </a:r>
            <a:r>
              <a:rPr lang="en-US" sz="2500" b="0" i="1" dirty="0" err="1">
                <a:solidFill>
                  <a:srgbClr val="202020"/>
                </a:solidFill>
                <a:effectLst/>
                <a:latin typeface="Helvetica" pitchFamily="2" charset="0"/>
              </a:rPr>
              <a:t>ight</a:t>
            </a:r>
            <a:r>
              <a:rPr lang="en-US" sz="2500" b="0" i="1" dirty="0">
                <a:solidFill>
                  <a:srgbClr val="202020"/>
                </a:solidFill>
                <a:effectLst/>
                <a:latin typeface="Helvetica" pitchFamily="2" charset="0"/>
              </a:rPr>
              <a:t>-time lights do provide a robust indicator of such activity albeit the relationship seems to be </a:t>
            </a:r>
            <a:r>
              <a:rPr lang="en-US" sz="2500" b="1" i="1" dirty="0">
                <a:solidFill>
                  <a:schemeClr val="accent2">
                    <a:lumMod val="75000"/>
                  </a:schemeClr>
                </a:solidFill>
                <a:effectLst/>
                <a:latin typeface="Helvetica" pitchFamily="2" charset="0"/>
              </a:rPr>
              <a:t>statistically stronger for developing economies than developed ones</a:t>
            </a:r>
            <a:r>
              <a:rPr lang="en-US" sz="2500" b="1" i="1" dirty="0">
                <a:solidFill>
                  <a:srgbClr val="202020"/>
                </a:solidFill>
                <a:effectLst/>
                <a:latin typeface="Helvetica" pitchFamily="2" charset="0"/>
              </a:rPr>
              <a:t>. </a:t>
            </a:r>
            <a:r>
              <a:rPr lang="en-US" sz="2500" b="0" i="1" dirty="0">
                <a:solidFill>
                  <a:srgbClr val="202020"/>
                </a:solidFill>
                <a:effectLst/>
                <a:latin typeface="Helvetica" pitchFamily="2" charset="0"/>
              </a:rPr>
              <a:t>In the developed economies the services sector, which are less reliant on physical infrastructure, account for a greater proportion of overall economic output and artificial light generation might exhibit decreasing elasticity of demand as income levels rise.”</a:t>
            </a:r>
            <a:endParaRPr lang="en-US" sz="2500" i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C3D3BD-ABB4-583E-2194-B25B8889C3E3}"/>
              </a:ext>
            </a:extLst>
          </p:cNvPr>
          <p:cNvSpPr txBox="1"/>
          <p:nvPr/>
        </p:nvSpPr>
        <p:spPr>
          <a:xfrm>
            <a:off x="9484497" y="5398770"/>
            <a:ext cx="2363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hlinkClick r:id="rId3"/>
              </a:rPr>
              <a:t>—Mellander et al., 2015</a:t>
            </a:r>
            <a:endParaRPr 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CF980E-F13F-8907-7FEE-7EF31492B66F}"/>
              </a:ext>
            </a:extLst>
          </p:cNvPr>
          <p:cNvSpPr txBox="1"/>
          <p:nvPr/>
        </p:nvSpPr>
        <p:spPr>
          <a:xfrm>
            <a:off x="523594" y="2613392"/>
            <a:ext cx="392484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Argues that service sector produce less lights (e.g., compared to manufacturing); elasticity of lights to GDP declines as income rises / country moves to service sector</a:t>
            </a:r>
          </a:p>
        </p:txBody>
      </p:sp>
    </p:spTree>
    <p:extLst>
      <p:ext uri="{BB962C8B-B14F-4D97-AF65-F5344CB8AC3E}">
        <p14:creationId xmlns:p14="http://schemas.microsoft.com/office/powerpoint/2010/main" val="976151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5947366B-B1AE-47D7-836D-65EE8C7A85E3}"/>
              </a:ext>
            </a:extLst>
          </p:cNvPr>
          <p:cNvSpPr txBox="1"/>
          <p:nvPr/>
        </p:nvSpPr>
        <p:spPr>
          <a:xfrm>
            <a:off x="0" y="1859339"/>
            <a:ext cx="53457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</a:rPr>
              <a:t>In Sweden, NTL strongly associated with population &amp; establishment density; weaker association with wages. NTL may be particularly good indicator of degree of urbanization. (</a:t>
            </a:r>
            <a:r>
              <a:rPr lang="en-US" sz="2200" dirty="0">
                <a:latin typeface="Helvetica" pitchFamily="2" charset="0"/>
                <a:hlinkClick r:id="rId3"/>
              </a:rPr>
              <a:t>Mellander et al., 2015</a:t>
            </a:r>
            <a:r>
              <a:rPr lang="en-US" sz="2200" dirty="0">
                <a:latin typeface="Helvetica" pitchFamily="2" charset="0"/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" pitchFamily="2" charset="0"/>
              </a:rPr>
              <a:t>Nighttime lights may not explain value-added from agriculture &amp; forestry (</a:t>
            </a:r>
            <a:r>
              <a:rPr lang="en-US" sz="2200" dirty="0" err="1">
                <a:latin typeface="Helvetica" pitchFamily="2" charset="0"/>
                <a:hlinkClick r:id="rId4"/>
              </a:rPr>
              <a:t>Keola</a:t>
            </a:r>
            <a:r>
              <a:rPr lang="en-US" sz="2200" dirty="0">
                <a:latin typeface="Helvetica" pitchFamily="2" charset="0"/>
                <a:hlinkClick r:id="rId4"/>
              </a:rPr>
              <a:t> et al. 2015</a:t>
            </a:r>
            <a:r>
              <a:rPr lang="en-US" sz="2200" dirty="0">
                <a:latin typeface="Helvetica" pitchFamily="2" charset="0"/>
              </a:rPr>
              <a:t>).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63AB293-6E1C-9147-FEA4-4E27C629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606"/>
            <a:ext cx="12192000" cy="10156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How does nighttime lights capture economic activity?</a:t>
            </a:r>
          </a:p>
        </p:txBody>
      </p:sp>
    </p:spTree>
    <p:extLst>
      <p:ext uri="{BB962C8B-B14F-4D97-AF65-F5344CB8AC3E}">
        <p14:creationId xmlns:p14="http://schemas.microsoft.com/office/powerpoint/2010/main" val="3988962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834</Words>
  <Application>Microsoft Macintosh PowerPoint</Application>
  <PresentationFormat>Widescreen</PresentationFormat>
  <Paragraphs>96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Helvetica</vt:lpstr>
      <vt:lpstr>Office Theme</vt:lpstr>
      <vt:lpstr>Nighttime Lights for Economic Development</vt:lpstr>
      <vt:lpstr>Outline</vt:lpstr>
      <vt:lpstr>Nighttime Lights Data Sources</vt:lpstr>
      <vt:lpstr>Nighttime Lights Data Sources</vt:lpstr>
      <vt:lpstr>How has nighttime lights been used to capture human activity?</vt:lpstr>
      <vt:lpstr>Nighttime lights &amp; economic activity</vt:lpstr>
      <vt:lpstr>PowerPoint Presentation</vt:lpstr>
      <vt:lpstr>How does nighttime lights capture economic activity?</vt:lpstr>
      <vt:lpstr>How does nighttime lights capture economic activity?</vt:lpstr>
      <vt:lpstr>How does nighttime lights capture economic activity?</vt:lpstr>
      <vt:lpstr>How does nighttime lights capture economic activity?</vt:lpstr>
      <vt:lpstr>How does nighttime lights capture economic activity?</vt:lpstr>
      <vt:lpstr>Beyond nighttime lights: indicators using nighttime lights and other data sources</vt:lpstr>
      <vt:lpstr>Night Light Development Index</vt:lpstr>
      <vt:lpstr>How to compare NTL with GDP -&gt; per capita?</vt:lpstr>
      <vt:lpstr>Cloud cover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 Marty</dc:creator>
  <cp:lastModifiedBy>Rob Marty</cp:lastModifiedBy>
  <cp:revision>66</cp:revision>
  <dcterms:created xsi:type="dcterms:W3CDTF">2024-10-09T14:59:13Z</dcterms:created>
  <dcterms:modified xsi:type="dcterms:W3CDTF">2024-11-01T20:31:19Z</dcterms:modified>
</cp:coreProperties>
</file>

<file path=docProps/thumbnail.jpeg>
</file>